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</p:sldMasterIdLst>
  <p:notesMasterIdLst>
    <p:notesMasterId r:id="rId13"/>
  </p:notesMasterIdLst>
  <p:sldIdLst>
    <p:sldId id="256" r:id="rId2"/>
    <p:sldId id="259" r:id="rId3"/>
    <p:sldId id="260" r:id="rId4"/>
    <p:sldId id="257" r:id="rId5"/>
    <p:sldId id="262" r:id="rId6"/>
    <p:sldId id="258" r:id="rId7"/>
    <p:sldId id="261" r:id="rId8"/>
    <p:sldId id="265" r:id="rId9"/>
    <p:sldId id="263" r:id="rId10"/>
    <p:sldId id="266" r:id="rId11"/>
    <p:sldId id="264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732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d47824195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d47824195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d44c490ac6_2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d44c490ac6_2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d44c490ac6_2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d44c490ac6_2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d44c490ac6_2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d44c490ac6_2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d44c490ac6_2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d44c490ac6_2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d44c490ac6_2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d44c490ac6_2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d44c490ac6_2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d44c490ac6_2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d44c490ac6_2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d44c490ac6_2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d44c490ac6_2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d44c490ac6_2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d44c490ac6_2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d44c490ac6_2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d44c490ac6_2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d44c490ac6_2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19925" y="-106325"/>
            <a:ext cx="9419674" cy="529856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870625" y="1948625"/>
            <a:ext cx="7336200" cy="13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101600" rIns="101600" bIns="10160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101600" rIns="101600" bIns="1016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i="0" u="none" strike="noStrike" cap="none"/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i="0" u="none" strike="noStrike" cap="none"/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i="0" u="none" strike="noStrike" cap="none"/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i="0" u="none" strike="noStrike" cap="none"/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i="0" u="none" strike="noStrike" cap="none"/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i="0" u="none" strike="noStrike" cap="none"/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i="0" u="none" strike="noStrike" cap="none"/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i="0" u="none" strike="noStrike" cap="none"/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525" cy="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870625" y="3139725"/>
            <a:ext cx="6485400" cy="2017800"/>
          </a:xfrm>
          <a:prstGeom prst="rect">
            <a:avLst/>
          </a:prstGeom>
        </p:spPr>
        <p:txBody>
          <a:bodyPr spcFirstLastPara="1" wrap="square" lIns="101600" tIns="101600" rIns="101600" bIns="1016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pos="340">
          <p15:clr>
            <a:srgbClr val="E46962"/>
          </p15:clr>
        </p15:guide>
        <p15:guide id="2" orient="horz" pos="340">
          <p15:clr>
            <a:srgbClr val="E46962"/>
          </p15:clr>
        </p15:guide>
        <p15:guide id="3" pos="5420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ulo y bajada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568625" y="1372150"/>
            <a:ext cx="5033400" cy="11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101600" rIns="101600" bIns="101600" anchor="b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101600" rIns="101600" bIns="1016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568625" y="2702275"/>
            <a:ext cx="7613100" cy="1629900"/>
          </a:xfrm>
          <a:prstGeom prst="rect">
            <a:avLst/>
          </a:prstGeom>
        </p:spPr>
        <p:txBody>
          <a:bodyPr spcFirstLastPara="1" wrap="square" lIns="101600" tIns="101600" rIns="101600" bIns="1016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" name="Google Shape;19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ón">
  <p:cSld name="CUSTOM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 r="50102"/>
          <a:stretch/>
        </p:blipFill>
        <p:spPr>
          <a:xfrm>
            <a:off x="4581300" y="-25"/>
            <a:ext cx="4562701" cy="514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4440525" y="1615014"/>
            <a:ext cx="262950" cy="26897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606775" y="1453425"/>
            <a:ext cx="3287700" cy="708000"/>
          </a:xfrm>
          <a:prstGeom prst="rect">
            <a:avLst/>
          </a:prstGeom>
        </p:spPr>
        <p:txBody>
          <a:bodyPr spcFirstLastPara="1" wrap="square" lIns="101600" tIns="101600" rIns="101600" bIns="10160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ubTitle" idx="1"/>
          </p:nvPr>
        </p:nvSpPr>
        <p:spPr>
          <a:xfrm>
            <a:off x="5136450" y="1545175"/>
            <a:ext cx="3591300" cy="2139300"/>
          </a:xfrm>
          <a:prstGeom prst="rect">
            <a:avLst/>
          </a:prstGeom>
        </p:spPr>
        <p:txBody>
          <a:bodyPr spcFirstLastPara="1" wrap="square" lIns="101600" tIns="101600" rIns="101600" bIns="1016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Encode Sans Medium"/>
              <a:buNone/>
              <a:defRPr sz="2000" b="0">
                <a:solidFill>
                  <a:schemeClr val="lt1"/>
                </a:solidFill>
                <a:latin typeface="Encode Sans Medium"/>
                <a:ea typeface="Encode Sans Medium"/>
                <a:cs typeface="Encode Sans Medium"/>
                <a:sym typeface="Encode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5" name="Google Shape;25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150" y="245924"/>
            <a:ext cx="1351225" cy="7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ón con imagen">
  <p:cSld name="CUSTOM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4571670" y="0"/>
            <a:ext cx="159000" cy="5163900"/>
          </a:xfrm>
          <a:prstGeom prst="rect">
            <a:avLst/>
          </a:prstGeom>
          <a:gradFill>
            <a:gsLst>
              <a:gs pos="0">
                <a:srgbClr val="1076D2"/>
              </a:gs>
              <a:gs pos="100000">
                <a:srgbClr val="093053"/>
              </a:gs>
            </a:gsLst>
            <a:lin ang="5400012" scaled="0"/>
          </a:gradFill>
          <a:ln>
            <a:noFill/>
          </a:ln>
        </p:spPr>
        <p:txBody>
          <a:bodyPr spcFirstLastPara="1" wrap="square" lIns="46200" tIns="46200" rIns="46200" bIns="462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</p:txBody>
      </p:sp>
      <p:pic>
        <p:nvPicPr>
          <p:cNvPr id="28" name="Google Shape;28;p5"/>
          <p:cNvPicPr preferRelativeResize="0"/>
          <p:nvPr/>
        </p:nvPicPr>
        <p:blipFill rotWithShape="1">
          <a:blip r:embed="rId2">
            <a:alphaModFix/>
          </a:blip>
          <a:srcRect l="20683" t="6076" r="26091"/>
          <a:stretch/>
        </p:blipFill>
        <p:spPr>
          <a:xfrm>
            <a:off x="4730675" y="0"/>
            <a:ext cx="4413327" cy="516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343125" y="1742312"/>
            <a:ext cx="236225" cy="24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783175" y="1509138"/>
            <a:ext cx="2996700" cy="708000"/>
          </a:xfrm>
          <a:prstGeom prst="rect">
            <a:avLst/>
          </a:prstGeom>
        </p:spPr>
        <p:txBody>
          <a:bodyPr spcFirstLastPara="1" wrap="square" lIns="101600" tIns="101600" rIns="101600" bIns="10160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783175" y="3732375"/>
            <a:ext cx="2996700" cy="1185300"/>
          </a:xfrm>
          <a:prstGeom prst="rect">
            <a:avLst/>
          </a:prstGeom>
        </p:spPr>
        <p:txBody>
          <a:bodyPr spcFirstLastPara="1" wrap="square" lIns="101600" tIns="101600" rIns="101600" bIns="1016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17099"/>
              </a:buClr>
              <a:buSzPts val="1600"/>
              <a:buFont typeface="Encode Sans SemiBold"/>
              <a:buNone/>
              <a:defRPr sz="1600" b="0">
                <a:solidFill>
                  <a:srgbClr val="417099"/>
                </a:solidFill>
                <a:latin typeface="Encode Sans SemiBold"/>
                <a:ea typeface="Encode Sans SemiBold"/>
                <a:cs typeface="Encode Sans SemiBold"/>
                <a:sym typeface="Encode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tacado" type="secHead">
  <p:cSld name="SECTION_HEADER">
    <p:bg>
      <p:bgPr>
        <a:solidFill>
          <a:srgbClr val="417099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101600" rIns="101600" bIns="1016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pic>
        <p:nvPicPr>
          <p:cNvPr id="34" name="Google Shape;34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207728" cy="517935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1786050" y="2144875"/>
            <a:ext cx="5571900" cy="708000"/>
          </a:xfrm>
          <a:prstGeom prst="rect">
            <a:avLst/>
          </a:prstGeom>
        </p:spPr>
        <p:txBody>
          <a:bodyPr spcFirstLastPara="1" wrap="square" lIns="101600" tIns="101600" rIns="101600" bIns="10160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ón con punteo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/>
          </a:blip>
          <a:srcRect r="50102"/>
          <a:stretch/>
        </p:blipFill>
        <p:spPr>
          <a:xfrm>
            <a:off x="-41575" y="-22600"/>
            <a:ext cx="4607776" cy="519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9349" y="1504176"/>
            <a:ext cx="315150" cy="32692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945450" y="1313638"/>
            <a:ext cx="3060000" cy="708000"/>
          </a:xfrm>
          <a:prstGeom prst="rect">
            <a:avLst/>
          </a:prstGeom>
        </p:spPr>
        <p:txBody>
          <a:bodyPr spcFirstLastPara="1" wrap="square" lIns="101600" tIns="101600" rIns="101600" bIns="101600" anchor="t" anchorCtr="0">
            <a:sp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5088400" y="675900"/>
            <a:ext cx="3744000" cy="3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101600" rIns="101600" bIns="101600" anchor="t" anchorCtr="0">
            <a:normAutofit/>
          </a:bodyPr>
          <a:lstStyle>
            <a:lvl1pPr marL="4572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Encode Sans Medium"/>
              <a:buChar char="●"/>
              <a:defRPr sz="1800" i="0" u="none" strike="noStrike" cap="none">
                <a:solidFill>
                  <a:schemeClr val="dk2"/>
                </a:solidFill>
                <a:latin typeface="Encode Sans Medium"/>
                <a:ea typeface="Encode Sans Medium"/>
                <a:cs typeface="Encode Sans Medium"/>
                <a:sym typeface="Encode Sans Medium"/>
              </a:defRPr>
            </a:lvl1pPr>
            <a:lvl2pPr marL="914400" marR="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○"/>
              <a:defRPr sz="150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principal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79280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101600" rIns="101600" bIns="101600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pic>
        <p:nvPicPr>
          <p:cNvPr id="43" name="Google Shape;43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06387" y="731042"/>
            <a:ext cx="319425" cy="32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pos="340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_POINT_1">
    <p:bg>
      <p:bgPr>
        <a:gradFill>
          <a:gsLst>
            <a:gs pos="0">
              <a:srgbClr val="00AEC3"/>
            </a:gs>
            <a:gs pos="50000">
              <a:srgbClr val="417099"/>
            </a:gs>
            <a:gs pos="100000">
              <a:srgbClr val="E81F76"/>
            </a:gs>
          </a:gsLst>
          <a:lin ang="5400012" scaled="0"/>
        </a:gra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79280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101600" rIns="101600" bIns="101600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pic>
        <p:nvPicPr>
          <p:cNvPr id="47" name="Google Shape;47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938974" y="730951"/>
            <a:ext cx="315150" cy="32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pos="794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erre">
  <p:cSld name="CUSTOM_2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84400" y="445025"/>
            <a:ext cx="7521900" cy="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101600" rIns="101600" bIns="10160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7099"/>
              </a:buClr>
              <a:buSzPts val="3200"/>
              <a:buFont typeface="Encode Sans"/>
              <a:buNone/>
              <a:defRPr sz="3200" b="1" i="0" u="none" strike="noStrike" cap="none">
                <a:solidFill>
                  <a:srgbClr val="417099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680875"/>
            <a:ext cx="8520600" cy="28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101600" rIns="101600" bIns="101600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Encode Sans Medium"/>
              <a:buChar char="●"/>
              <a:defRPr sz="1800" i="0" u="none" strike="noStrike" cap="none">
                <a:solidFill>
                  <a:schemeClr val="dk2"/>
                </a:solidFill>
                <a:latin typeface="Encode Sans Medium"/>
                <a:ea typeface="Encode Sans Medium"/>
                <a:cs typeface="Encode Sans Medium"/>
                <a:sym typeface="Encode Sans Medium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○"/>
              <a:defRPr sz="150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101600" rIns="101600" bIns="1016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417099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417099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417099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417099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417099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417099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417099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417099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417099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subTitle" idx="1"/>
          </p:nvPr>
        </p:nvSpPr>
        <p:spPr>
          <a:xfrm>
            <a:off x="1210975" y="2504164"/>
            <a:ext cx="7449600" cy="678000"/>
          </a:xfrm>
          <a:prstGeom prst="rect">
            <a:avLst/>
          </a:prstGeom>
        </p:spPr>
        <p:txBody>
          <a:bodyPr spcFirstLastPara="1" wrap="square" lIns="101600" tIns="101600" rIns="101600" bIns="101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400" dirty="0" smtClean="0">
                <a:latin typeface="Encode Sans ExtraBold"/>
                <a:ea typeface="Encode Sans ExtraBold"/>
                <a:cs typeface="Encode Sans ExtraBold"/>
                <a:sym typeface="Encode Sans ExtraBold"/>
              </a:rPr>
              <a:t>Robots con Flow </a:t>
            </a:r>
            <a:endParaRPr sz="4400">
              <a:latin typeface="Encode Sans ExtraBold"/>
              <a:ea typeface="Encode Sans ExtraBold"/>
              <a:cs typeface="Encode Sans ExtraBold"/>
              <a:sym typeface="Encode Sans ExtraBold"/>
            </a:endParaRPr>
          </a:p>
        </p:txBody>
      </p:sp>
      <p:sp>
        <p:nvSpPr>
          <p:cNvPr id="55" name="Google Shape;55;p11"/>
          <p:cNvSpPr/>
          <p:nvPr/>
        </p:nvSpPr>
        <p:spPr>
          <a:xfrm>
            <a:off x="1130600" y="2009426"/>
            <a:ext cx="3739800" cy="315600"/>
          </a:xfrm>
          <a:prstGeom prst="roundRect">
            <a:avLst>
              <a:gd name="adj" fmla="val 50000"/>
            </a:avLst>
          </a:prstGeom>
          <a:solidFill>
            <a:srgbClr val="E12A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chemeClr val="lt1"/>
                </a:solidFill>
                <a:latin typeface="Encode Sans Medium"/>
                <a:ea typeface="Encode Sans Medium"/>
                <a:cs typeface="Encode Sans Medium"/>
                <a:sym typeface="Encode Sans Medium"/>
              </a:rPr>
              <a:t>Experiencia de Educación Digital</a:t>
            </a:r>
            <a:endParaRPr sz="1100" b="1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6" name="Google Shape;56;p11"/>
          <p:cNvSpPr txBox="1">
            <a:spLocks noGrp="1"/>
          </p:cNvSpPr>
          <p:nvPr>
            <p:ph type="subTitle" idx="1"/>
          </p:nvPr>
        </p:nvSpPr>
        <p:spPr>
          <a:xfrm>
            <a:off x="1210975" y="3361301"/>
            <a:ext cx="7449600" cy="678000"/>
          </a:xfrm>
          <a:prstGeom prst="rect">
            <a:avLst/>
          </a:prstGeom>
        </p:spPr>
        <p:txBody>
          <a:bodyPr spcFirstLastPara="1" wrap="square" lIns="101600" tIns="101600" rIns="101600" bIns="101600" anchor="t" anchorCtr="0">
            <a:noAutofit/>
          </a:bodyPr>
          <a:lstStyle/>
          <a:p>
            <a:pPr marL="0" lvl="0" indent="0"/>
            <a:r>
              <a:rPr lang="es" sz="1700" dirty="0" smtClean="0">
                <a:latin typeface="Encode Sans"/>
                <a:ea typeface="Encode Sans"/>
                <a:cs typeface="Encode Sans"/>
                <a:sym typeface="Encode Sans"/>
              </a:rPr>
              <a:t>Estudiantes de 4to Año - NTICx</a:t>
            </a:r>
          </a:p>
          <a:p>
            <a:pPr marL="0" lvl="0" indent="0"/>
            <a:r>
              <a:rPr lang="es" sz="1700" dirty="0" smtClean="0">
                <a:latin typeface="Encode Sans"/>
                <a:ea typeface="Encode Sans"/>
                <a:cs typeface="Encode Sans"/>
                <a:sym typeface="Encode Sans"/>
              </a:rPr>
              <a:t>E.E.S.N°4, E.E.S.N°5, E.E.S.N°9. Alejandro Korn</a:t>
            </a:r>
          </a:p>
          <a:p>
            <a:pPr marL="0" lvl="0" indent="0"/>
            <a:r>
              <a:rPr lang="es" sz="1700" dirty="0" smtClean="0">
                <a:latin typeface="Encode Sans"/>
                <a:ea typeface="Encode Sans"/>
                <a:cs typeface="Encode Sans"/>
                <a:sym typeface="Encode Sans"/>
              </a:rPr>
              <a:t>Docente: Nancy E. Darré Marey</a:t>
            </a:r>
            <a:endParaRPr sz="170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7" name="Google Shape;57;p11"/>
          <p:cNvSpPr/>
          <p:nvPr/>
        </p:nvSpPr>
        <p:spPr>
          <a:xfrm>
            <a:off x="8387750" y="1455800"/>
            <a:ext cx="2172900" cy="1854900"/>
          </a:xfrm>
          <a:prstGeom prst="roundRect">
            <a:avLst>
              <a:gd name="adj" fmla="val 7968"/>
            </a:avLst>
          </a:prstGeom>
          <a:solidFill>
            <a:srgbClr val="FCE5CD"/>
          </a:solidFill>
          <a:ln w="9525" cap="flat" cmpd="sng">
            <a:solidFill>
              <a:srgbClr val="FF82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1">
                <a:solidFill>
                  <a:srgbClr val="FF8200"/>
                </a:solidFill>
              </a:rPr>
              <a:t>IMPORTANTE:</a:t>
            </a:r>
            <a:r>
              <a:rPr lang="es" sz="1100">
                <a:solidFill>
                  <a:srgbClr val="E69138"/>
                </a:solidFill>
              </a:rPr>
              <a:t> </a:t>
            </a:r>
            <a:endParaRPr sz="1100">
              <a:solidFill>
                <a:srgbClr val="E6913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222222"/>
                </a:solidFill>
              </a:rPr>
              <a:t>Para realizar tu presentación, te pedimos por favor que vayas a:</a:t>
            </a:r>
            <a:br>
              <a:rPr lang="es" sz="1100">
                <a:solidFill>
                  <a:srgbClr val="222222"/>
                </a:solidFill>
              </a:rPr>
            </a:br>
            <a:r>
              <a:rPr lang="es" sz="1100">
                <a:solidFill>
                  <a:srgbClr val="222222"/>
                </a:solidFill>
              </a:rPr>
              <a:t> </a:t>
            </a:r>
            <a:r>
              <a:rPr lang="es" sz="1100" b="1">
                <a:solidFill>
                  <a:srgbClr val="222222"/>
                </a:solidFill>
              </a:rPr>
              <a:t>Archivo &gt; Hacer una copia</a:t>
            </a:r>
            <a:r>
              <a:rPr lang="es" sz="1100">
                <a:solidFill>
                  <a:srgbClr val="222222"/>
                </a:solidFill>
              </a:rPr>
              <a:t>, de modo que puedas editar tu propia versión sin afectar la plantilla general.</a:t>
            </a:r>
            <a:endParaRPr>
              <a:solidFill>
                <a:srgbClr val="222222"/>
              </a:solidFill>
              <a:latin typeface="Encode Sans Medium"/>
              <a:ea typeface="Encode Sans Medium"/>
              <a:cs typeface="Encode Sans Medium"/>
              <a:sym typeface="Encode Sans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792799" y="450150"/>
            <a:ext cx="7569965" cy="4090800"/>
          </a:xfrm>
          <a:prstGeom prst="rect">
            <a:avLst/>
          </a:prstGeom>
        </p:spPr>
        <p:txBody>
          <a:bodyPr spcFirstLastPara="1" wrap="square" lIns="101600" tIns="101600" rIns="101600" bIns="1016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 dirty="0" smtClean="0"/>
              <a:t/>
            </a:r>
            <a:br>
              <a:rPr lang="es-AR" sz="2000" dirty="0" smtClean="0"/>
            </a:br>
            <a:endParaRPr sz="2000"/>
          </a:p>
        </p:txBody>
      </p:sp>
      <p:sp>
        <p:nvSpPr>
          <p:cNvPr id="3" name="Google Shape;89;p17"/>
          <p:cNvSpPr txBox="1">
            <a:spLocks/>
          </p:cNvSpPr>
          <p:nvPr/>
        </p:nvSpPr>
        <p:spPr>
          <a:xfrm>
            <a:off x="534599" y="292897"/>
            <a:ext cx="7881431" cy="636072"/>
          </a:xfrm>
          <a:prstGeom prst="rect">
            <a:avLst/>
          </a:prstGeom>
        </p:spPr>
        <p:txBody>
          <a:bodyPr spcFirstLastPara="1" wrap="square" lIns="101600" tIns="101600" rIns="101600" bIns="1016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Proyecto en simultáneo</a:t>
            </a:r>
            <a:r>
              <a:rPr kumimoji="0" lang="es-AR" sz="28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en otros cursos:</a:t>
            </a:r>
          </a:p>
        </p:txBody>
      </p:sp>
      <p:sp>
        <p:nvSpPr>
          <p:cNvPr id="4" name="Google Shape;89;p17"/>
          <p:cNvSpPr txBox="1">
            <a:spLocks/>
          </p:cNvSpPr>
          <p:nvPr/>
        </p:nvSpPr>
        <p:spPr>
          <a:xfrm>
            <a:off x="686999" y="445297"/>
            <a:ext cx="7881431" cy="636072"/>
          </a:xfrm>
          <a:prstGeom prst="rect">
            <a:avLst/>
          </a:prstGeom>
        </p:spPr>
        <p:txBody>
          <a:bodyPr spcFirstLastPara="1" wrap="square" lIns="101600" tIns="101600" rIns="101600" bIns="1016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A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Proyecto en simultáneo</a:t>
            </a:r>
            <a:r>
              <a:rPr kumimoji="0" lang="es-AR" sz="28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en otros cursos:</a:t>
            </a:r>
          </a:p>
        </p:txBody>
      </p:sp>
      <p:sp>
        <p:nvSpPr>
          <p:cNvPr id="5" name="Google Shape;55;p11"/>
          <p:cNvSpPr/>
          <p:nvPr/>
        </p:nvSpPr>
        <p:spPr>
          <a:xfrm>
            <a:off x="2572223" y="1236950"/>
            <a:ext cx="3739800" cy="315600"/>
          </a:xfrm>
          <a:prstGeom prst="roundRect">
            <a:avLst>
              <a:gd name="adj" fmla="val 50000"/>
            </a:avLst>
          </a:prstGeom>
          <a:solidFill>
            <a:srgbClr val="E12A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AR" sz="2800" dirty="0" smtClean="0">
                <a:solidFill>
                  <a:schemeClr val="accent2"/>
                </a:solidFill>
              </a:rPr>
              <a:t>Satélites con </a:t>
            </a:r>
            <a:r>
              <a:rPr lang="es-AR" sz="2800" dirty="0" err="1" smtClean="0">
                <a:solidFill>
                  <a:schemeClr val="accent2"/>
                </a:solidFill>
              </a:rPr>
              <a:t>Flow</a:t>
            </a:r>
            <a:endParaRPr lang="es-AR" sz="2800" dirty="0" smtClean="0">
              <a:solidFill>
                <a:schemeClr val="accent2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136342" y="2310140"/>
            <a:ext cx="70843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AR" sz="1800" dirty="0" smtClean="0"/>
              <a:t>Telecomunicaciones: </a:t>
            </a:r>
          </a:p>
          <a:p>
            <a:pPr lvl="0">
              <a:defRPr/>
            </a:pPr>
            <a:r>
              <a:rPr lang="es-AR" sz="1800" dirty="0" smtClean="0"/>
              <a:t>Propuesta similar que incorpora el uso de la aplicación simulador SPACE FLIGHT</a:t>
            </a:r>
            <a:endParaRPr lang="es-AR" sz="1800" dirty="0"/>
          </a:p>
        </p:txBody>
      </p:sp>
      <p:pic>
        <p:nvPicPr>
          <p:cNvPr id="7" name="6 Imagen" descr="Captura de pantalla 2025-09-26 1004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838" y="2996870"/>
            <a:ext cx="3798427" cy="19738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5;p11"/>
          <p:cNvSpPr/>
          <p:nvPr/>
        </p:nvSpPr>
        <p:spPr>
          <a:xfrm>
            <a:off x="2572223" y="1236950"/>
            <a:ext cx="3739800" cy="315600"/>
          </a:xfrm>
          <a:prstGeom prst="roundRect">
            <a:avLst>
              <a:gd name="adj" fmla="val 50000"/>
            </a:avLst>
          </a:prstGeom>
          <a:solidFill>
            <a:srgbClr val="E12A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AR" sz="2800" dirty="0" smtClean="0">
                <a:solidFill>
                  <a:schemeClr val="accent2"/>
                </a:solidFill>
              </a:rPr>
              <a:t>Experiencias</a:t>
            </a:r>
            <a:endParaRPr lang="es-AR" sz="2800" dirty="0" smtClean="0">
              <a:solidFill>
                <a:schemeClr val="accent2"/>
              </a:solidFill>
            </a:endParaRPr>
          </a:p>
        </p:txBody>
      </p:sp>
      <p:sp>
        <p:nvSpPr>
          <p:cNvPr id="3" name="Google Shape;55;p11"/>
          <p:cNvSpPr/>
          <p:nvPr/>
        </p:nvSpPr>
        <p:spPr>
          <a:xfrm>
            <a:off x="5023939" y="1771090"/>
            <a:ext cx="3739800" cy="315600"/>
          </a:xfrm>
          <a:prstGeom prst="roundRect">
            <a:avLst>
              <a:gd name="adj" fmla="val 50000"/>
            </a:avLst>
          </a:prstGeom>
          <a:solidFill>
            <a:srgbClr val="E12A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AR" sz="800" dirty="0" smtClean="0">
                <a:solidFill>
                  <a:schemeClr val="accent2"/>
                </a:solidFill>
              </a:rPr>
              <a:t>https://drive.google.com/drive/folders/1b9oJWkeTE8N_Te-xL_DDGhnGPaXbpG5j?usp=sharing </a:t>
            </a:r>
            <a:r>
              <a:rPr lang="es-AR" sz="800" dirty="0" err="1" smtClean="0">
                <a:solidFill>
                  <a:schemeClr val="accent2"/>
                </a:solidFill>
              </a:rPr>
              <a:t>low</a:t>
            </a:r>
            <a:endParaRPr lang="es-AR" sz="80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657600" y="186432"/>
            <a:ext cx="208625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6600" dirty="0" err="1" smtClean="0">
                <a:solidFill>
                  <a:schemeClr val="bg1"/>
                </a:solidFill>
                <a:latin typeface="Forte" pitchFamily="66" charset="0"/>
              </a:rPr>
              <a:t>Flow</a:t>
            </a:r>
            <a:endParaRPr lang="es-AR" sz="6600" dirty="0" smtClean="0">
              <a:solidFill>
                <a:schemeClr val="bg1"/>
              </a:solidFill>
              <a:latin typeface="Forte" pitchFamily="66" charset="0"/>
            </a:endParaRPr>
          </a:p>
          <a:p>
            <a:endParaRPr lang="es-AR" dirty="0" smtClean="0"/>
          </a:p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98629" y="2487228"/>
            <a:ext cx="20862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 smtClean="0">
                <a:solidFill>
                  <a:schemeClr val="bg1"/>
                </a:solidFill>
                <a:latin typeface="Forte" pitchFamily="66" charset="0"/>
              </a:rPr>
              <a:t>Motivación</a:t>
            </a:r>
          </a:p>
          <a:p>
            <a:endParaRPr lang="es-AR" dirty="0" smtClean="0"/>
          </a:p>
          <a:p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2852691" y="2586363"/>
            <a:ext cx="20862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 smtClean="0">
                <a:solidFill>
                  <a:schemeClr val="bg1"/>
                </a:solidFill>
                <a:latin typeface="Forte" pitchFamily="66" charset="0"/>
              </a:rPr>
              <a:t>Emociones</a:t>
            </a:r>
          </a:p>
          <a:p>
            <a:endParaRPr lang="es-AR" dirty="0" smtClean="0"/>
          </a:p>
          <a:p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2941468" y="1618696"/>
            <a:ext cx="2713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 err="1" smtClean="0">
                <a:solidFill>
                  <a:schemeClr val="bg1"/>
                </a:solidFill>
                <a:latin typeface="Forte" pitchFamily="66" charset="0"/>
              </a:rPr>
              <a:t>Metacognición</a:t>
            </a:r>
            <a:endParaRPr lang="es-AR" sz="2800" dirty="0" smtClean="0">
              <a:solidFill>
                <a:schemeClr val="bg1"/>
              </a:solidFill>
              <a:latin typeface="Forte" pitchFamily="66" charset="0"/>
            </a:endParaRPr>
          </a:p>
          <a:p>
            <a:endParaRPr lang="es-AR" dirty="0" smtClean="0"/>
          </a:p>
          <a:p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4122198" y="3163411"/>
            <a:ext cx="20862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 smtClean="0">
                <a:solidFill>
                  <a:schemeClr val="bg1"/>
                </a:solidFill>
                <a:latin typeface="Forte" pitchFamily="66" charset="0"/>
              </a:rPr>
              <a:t>Tecnología</a:t>
            </a:r>
          </a:p>
          <a:p>
            <a:endParaRPr lang="es-AR" dirty="0" smtClean="0"/>
          </a:p>
          <a:p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6662691" y="395058"/>
            <a:ext cx="20862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 smtClean="0">
                <a:solidFill>
                  <a:schemeClr val="bg1"/>
                </a:solidFill>
                <a:latin typeface="Forte" pitchFamily="66" charset="0"/>
              </a:rPr>
              <a:t>Aprendizaje Significativo</a:t>
            </a:r>
          </a:p>
          <a:p>
            <a:endParaRPr lang="es-AR" dirty="0" smtClean="0"/>
          </a:p>
          <a:p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1142260" y="3778929"/>
            <a:ext cx="20862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 smtClean="0">
                <a:solidFill>
                  <a:schemeClr val="bg1"/>
                </a:solidFill>
                <a:latin typeface="Forte" pitchFamily="66" charset="0"/>
              </a:rPr>
              <a:t>Creatividad</a:t>
            </a:r>
          </a:p>
          <a:p>
            <a:endParaRPr lang="es-AR" dirty="0" smtClean="0"/>
          </a:p>
          <a:p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252186" y="4051178"/>
            <a:ext cx="22075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 smtClean="0">
                <a:solidFill>
                  <a:schemeClr val="bg1"/>
                </a:solidFill>
                <a:latin typeface="Forte" pitchFamily="66" charset="0"/>
              </a:rPr>
              <a:t>Trabajo Colaborativo</a:t>
            </a:r>
          </a:p>
          <a:p>
            <a:endParaRPr lang="es-AR" dirty="0" smtClean="0"/>
          </a:p>
          <a:p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87044" y="355107"/>
            <a:ext cx="23318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dirty="0" smtClean="0">
                <a:solidFill>
                  <a:schemeClr val="bg1"/>
                </a:solidFill>
                <a:latin typeface="Forte" pitchFamily="66" charset="0"/>
              </a:rPr>
              <a:t>Interconexión de aprendizaje</a:t>
            </a:r>
          </a:p>
          <a:p>
            <a:endParaRPr lang="es-AR" dirty="0" smtClean="0"/>
          </a:p>
          <a:p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6292788" y="2396972"/>
            <a:ext cx="28512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 smtClean="0">
                <a:solidFill>
                  <a:schemeClr val="bg1"/>
                </a:solidFill>
                <a:latin typeface="Forte" pitchFamily="66" charset="0"/>
              </a:rPr>
              <a:t>Inspiración</a:t>
            </a:r>
          </a:p>
          <a:p>
            <a:endParaRPr lang="es-AR" dirty="0" smtClean="0"/>
          </a:p>
          <a:p>
            <a:endParaRPr lang="es-ES" dirty="0"/>
          </a:p>
        </p:txBody>
      </p:sp>
      <p:sp>
        <p:nvSpPr>
          <p:cNvPr id="18" name="17 Rectángulo"/>
          <p:cNvSpPr/>
          <p:nvPr/>
        </p:nvSpPr>
        <p:spPr>
          <a:xfrm>
            <a:off x="6035475" y="1563233"/>
            <a:ext cx="228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AR" sz="2800" dirty="0" smtClean="0">
                <a:solidFill>
                  <a:srgbClr val="FFFFFF"/>
                </a:solidFill>
                <a:latin typeface="Forte" pitchFamily="66" charset="0"/>
              </a:rPr>
              <a:t>Colaboración</a:t>
            </a:r>
          </a:p>
          <a:p>
            <a:pPr lvl="0"/>
            <a:endParaRPr lang="es-AR" dirty="0" smtClean="0"/>
          </a:p>
          <a:p>
            <a:pPr lvl="0"/>
            <a:endParaRPr lang="es-ES" dirty="0"/>
          </a:p>
        </p:txBody>
      </p:sp>
      <p:sp>
        <p:nvSpPr>
          <p:cNvPr id="19" name="18 Rectángulo"/>
          <p:cNvSpPr/>
          <p:nvPr/>
        </p:nvSpPr>
        <p:spPr>
          <a:xfrm>
            <a:off x="6898089" y="3151573"/>
            <a:ext cx="20772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AR" sz="2800" dirty="0" smtClean="0">
                <a:solidFill>
                  <a:srgbClr val="FFFFFF"/>
                </a:solidFill>
                <a:latin typeface="Forte" pitchFamily="66" charset="0"/>
              </a:rPr>
              <a:t>Inteligencia emocional</a:t>
            </a:r>
          </a:p>
          <a:p>
            <a:pPr lvl="0"/>
            <a:endParaRPr lang="es-AR" dirty="0" smtClean="0"/>
          </a:p>
          <a:p>
            <a:pPr lvl="0"/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945450" y="1313638"/>
            <a:ext cx="3060000" cy="2790508"/>
          </a:xfrm>
          <a:prstGeom prst="rect">
            <a:avLst/>
          </a:prstGeom>
        </p:spPr>
        <p:txBody>
          <a:bodyPr spcFirstLastPara="1" wrap="square" lIns="101600" tIns="101600" rIns="101600" bIns="101600" anchor="t" anchorCtr="0">
            <a:spAutoFit/>
          </a:bodyPr>
          <a:lstStyle/>
          <a:p>
            <a:r>
              <a:rPr lang="es-ES" sz="2800" dirty="0" smtClean="0"/>
              <a:t>Posicionamiento pedagógico desde el cual se analizará la experiencia</a:t>
            </a:r>
            <a:br>
              <a:rPr lang="es-ES" sz="2800" dirty="0" smtClean="0"/>
            </a:br>
            <a:endParaRPr sz="2800"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5088400" y="675900"/>
            <a:ext cx="3744000" cy="3893100"/>
          </a:xfrm>
          <a:prstGeom prst="rect">
            <a:avLst/>
          </a:prstGeom>
        </p:spPr>
        <p:txBody>
          <a:bodyPr spcFirstLastPara="1" wrap="square" lIns="101600" tIns="101600" rIns="101600" bIns="101600" anchor="t" anchorCtr="0">
            <a:normAutofit fontScale="85000" lnSpcReduction="10000"/>
          </a:bodyPr>
          <a:lstStyle/>
          <a:p>
            <a:pPr marL="0" lvl="0" indent="0">
              <a:buNone/>
            </a:pPr>
            <a:r>
              <a:rPr lang="es-ES" dirty="0" smtClean="0"/>
              <a:t>Implementación del pensamiento de diseño para despertar la innovación, la creatividad, y la resolución</a:t>
            </a:r>
          </a:p>
          <a:p>
            <a:pPr marL="0" lvl="0" indent="0">
              <a:buNone/>
            </a:pPr>
            <a:r>
              <a:rPr lang="es-ES" dirty="0" smtClean="0"/>
              <a:t>de problemas. Incorporando cada una de sus etapas (</a:t>
            </a:r>
            <a:r>
              <a:rPr lang="es-ES" dirty="0" err="1" smtClean="0"/>
              <a:t>empatizar</a:t>
            </a:r>
            <a:r>
              <a:rPr lang="es-ES" dirty="0" smtClean="0"/>
              <a:t>, definir, idear, </a:t>
            </a:r>
            <a:r>
              <a:rPr lang="es-ES" dirty="0" err="1" smtClean="0"/>
              <a:t>prototipar</a:t>
            </a:r>
            <a:r>
              <a:rPr lang="es-ES" dirty="0" smtClean="0"/>
              <a:t> y probar)</a:t>
            </a:r>
          </a:p>
          <a:p>
            <a:pPr marL="0" lvl="0" indent="0">
              <a:buNone/>
            </a:pPr>
            <a:endParaRPr lang="es-ES" dirty="0" smtClean="0"/>
          </a:p>
          <a:p>
            <a:pPr marL="0" lvl="0" indent="0">
              <a:buNone/>
            </a:pPr>
            <a:r>
              <a:rPr lang="es-ES" dirty="0" smtClean="0"/>
              <a:t>De esta manera se aborda un problema, desarrollando habilidades como el trabajo en equipo, la comunicación efectiva y la adaptabilidad, propiciando el aprendizaje interactivo, participativo y conectado</a:t>
            </a:r>
          </a:p>
          <a:p>
            <a:pPr marL="0" lvl="0" indent="0">
              <a:buNone/>
            </a:pPr>
            <a:r>
              <a:rPr lang="es-ES" dirty="0" smtClean="0"/>
              <a:t>con el mundo real.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ctrTitle"/>
          </p:nvPr>
        </p:nvSpPr>
        <p:spPr>
          <a:xfrm>
            <a:off x="124741" y="639193"/>
            <a:ext cx="5033400" cy="541730"/>
          </a:xfrm>
          <a:prstGeom prst="rect">
            <a:avLst/>
          </a:prstGeom>
        </p:spPr>
        <p:txBody>
          <a:bodyPr spcFirstLastPara="1" wrap="square" lIns="101600" tIns="101600" rIns="101600" bIns="1016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dirty="0" smtClean="0"/>
              <a:t>Etapas</a:t>
            </a:r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subTitle" idx="1"/>
          </p:nvPr>
        </p:nvSpPr>
        <p:spPr>
          <a:xfrm>
            <a:off x="559293" y="1139804"/>
            <a:ext cx="7595798" cy="3751792"/>
          </a:xfrm>
          <a:prstGeom prst="rect">
            <a:avLst/>
          </a:prstGeom>
        </p:spPr>
        <p:txBody>
          <a:bodyPr spcFirstLastPara="1" wrap="square" lIns="101600" tIns="101600" rIns="101600" bIns="101600" anchor="t" anchorCtr="0">
            <a:normAutofit fontScale="25000" lnSpcReduction="20000"/>
          </a:bodyPr>
          <a:lstStyle/>
          <a:p>
            <a:pPr fontAlgn="base">
              <a:buFont typeface="Arial" pitchFamily="34" charset="0"/>
              <a:buChar char="•"/>
            </a:pPr>
            <a:r>
              <a:rPr lang="es-AR" sz="4800" dirty="0" smtClean="0"/>
              <a:t>TRABAJO PRÁCTICO DE INVESTIGACIÓN – (Google </a:t>
            </a:r>
            <a:r>
              <a:rPr lang="es-AR" sz="4800" dirty="0" err="1" smtClean="0"/>
              <a:t>Docs</a:t>
            </a:r>
            <a:r>
              <a:rPr lang="es-AR" sz="4800" dirty="0" smtClean="0"/>
              <a:t>) Portada + Guía de estudio dirigido + QR de la Infografía – Compartir documento por correo electrónico. Uso de block de notas para solventar los casos de ausencia de </a:t>
            </a:r>
            <a:r>
              <a:rPr lang="es-AR" sz="4800" dirty="0" err="1" smtClean="0"/>
              <a:t>wifi</a:t>
            </a:r>
            <a:endParaRPr lang="es-AR" sz="4800" dirty="0" smtClean="0"/>
          </a:p>
          <a:p>
            <a:pPr fontAlgn="base">
              <a:buFont typeface="Arial" pitchFamily="34" charset="0"/>
              <a:buChar char="•"/>
            </a:pPr>
            <a:endParaRPr lang="es-AR" sz="4800" dirty="0" smtClean="0"/>
          </a:p>
          <a:p>
            <a:pPr fontAlgn="base">
              <a:buFont typeface="Arial" pitchFamily="34" charset="0"/>
              <a:buChar char="•"/>
            </a:pPr>
            <a:r>
              <a:rPr lang="es-ES" sz="4800" dirty="0" smtClean="0"/>
              <a:t>PROTOTIPO - Construir un robot (prototipo) con los </a:t>
            </a:r>
            <a:r>
              <a:rPr lang="es-ES" sz="4800" b="1" dirty="0" smtClean="0"/>
              <a:t>materiales reciclados </a:t>
            </a:r>
            <a:r>
              <a:rPr lang="es-ES" sz="4800" dirty="0" smtClean="0"/>
              <a:t>que quieran. Pensarlo con una o varias funciones. Imaginarlo a futuro como un diseño perfeccionado.</a:t>
            </a:r>
          </a:p>
          <a:p>
            <a:pPr fontAlgn="base">
              <a:buFont typeface="Arial" pitchFamily="34" charset="0"/>
              <a:buChar char="•"/>
            </a:pPr>
            <a:endParaRPr lang="es-ES" sz="4800" dirty="0" smtClean="0"/>
          </a:p>
          <a:p>
            <a:pPr fontAlgn="base">
              <a:buFont typeface="Arial" pitchFamily="34" charset="0"/>
              <a:buChar char="•"/>
            </a:pPr>
            <a:r>
              <a:rPr lang="es-ES" sz="4800" dirty="0" smtClean="0"/>
              <a:t>INFOGRAFÍA - Crear una Infografía (</a:t>
            </a:r>
            <a:r>
              <a:rPr lang="es-ES" sz="4800" dirty="0" err="1" smtClean="0"/>
              <a:t>Canva</a:t>
            </a:r>
            <a:r>
              <a:rPr lang="es-ES" sz="4800" dirty="0" smtClean="0"/>
              <a:t>) con la ficha técnica del  prototipo. (Nombre del robot, materiales o materia prima para su construcción, función o tarea, tipo de energía, autonomía, Foto generada con IA (</a:t>
            </a:r>
            <a:r>
              <a:rPr lang="es-ES" sz="4800" dirty="0" err="1" smtClean="0"/>
              <a:t>Freepik</a:t>
            </a:r>
            <a:r>
              <a:rPr lang="es-ES" sz="4800" dirty="0" smtClean="0"/>
              <a:t>, </a:t>
            </a:r>
            <a:r>
              <a:rPr lang="es-ES" sz="4800" dirty="0" err="1" smtClean="0"/>
              <a:t>Copilot</a:t>
            </a:r>
            <a:r>
              <a:rPr lang="es-ES" sz="4800" dirty="0" smtClean="0"/>
              <a:t>), Foto del prototipo, integrantes del grupo. (Español/Inglés)</a:t>
            </a:r>
          </a:p>
          <a:p>
            <a:pPr fontAlgn="base">
              <a:buFont typeface="Arial" pitchFamily="34" charset="0"/>
              <a:buChar char="•"/>
            </a:pPr>
            <a:endParaRPr lang="es-ES" sz="4800" dirty="0" smtClean="0"/>
          </a:p>
          <a:p>
            <a:pPr fontAlgn="base">
              <a:buFont typeface="Arial" pitchFamily="34" charset="0"/>
              <a:buChar char="•"/>
            </a:pPr>
            <a:r>
              <a:rPr lang="es-AR" sz="4800" dirty="0" smtClean="0"/>
              <a:t>IA (</a:t>
            </a:r>
            <a:r>
              <a:rPr lang="es-AR" sz="4800" dirty="0" err="1" smtClean="0"/>
              <a:t>Freepik</a:t>
            </a:r>
            <a:r>
              <a:rPr lang="es-AR" sz="4800" dirty="0" smtClean="0"/>
              <a:t>) elaboración de imagen de prototipo</a:t>
            </a:r>
          </a:p>
          <a:p>
            <a:pPr fontAlgn="base">
              <a:buFont typeface="Arial" pitchFamily="34" charset="0"/>
              <a:buChar char="•"/>
            </a:pPr>
            <a:endParaRPr lang="es-AR" sz="4800" dirty="0" smtClean="0"/>
          </a:p>
          <a:p>
            <a:pPr fontAlgn="base">
              <a:buFont typeface="Arial" pitchFamily="34" charset="0"/>
              <a:buChar char="•"/>
            </a:pPr>
            <a:r>
              <a:rPr lang="es-AR" sz="4800" dirty="0" smtClean="0"/>
              <a:t>QR (</a:t>
            </a:r>
            <a:r>
              <a:rPr lang="es-AR" sz="4800" dirty="0" err="1" smtClean="0"/>
              <a:t>Bitly</a:t>
            </a:r>
            <a:r>
              <a:rPr lang="es-AR" sz="4800" dirty="0" smtClean="0"/>
              <a:t>) Generación de QR de Infografía</a:t>
            </a:r>
          </a:p>
          <a:p>
            <a:pPr fontAlgn="base">
              <a:buFont typeface="Arial" pitchFamily="34" charset="0"/>
              <a:buChar char="•"/>
            </a:pPr>
            <a:endParaRPr lang="es-ES" sz="4800" dirty="0" smtClean="0"/>
          </a:p>
          <a:p>
            <a:pPr fontAlgn="base">
              <a:buFont typeface="Arial" pitchFamily="34" charset="0"/>
              <a:buChar char="•"/>
            </a:pPr>
            <a:r>
              <a:rPr lang="es-AR" sz="4800" dirty="0" smtClean="0"/>
              <a:t>PENSAMIENTO COMPUTACIONAL – (Pilas Bloques) Desafíos – desarrollo de instrucciones y procedimientos para el prototipo</a:t>
            </a:r>
          </a:p>
          <a:p>
            <a:pPr fontAlgn="base">
              <a:buFont typeface="Arial" pitchFamily="34" charset="0"/>
              <a:buChar char="•"/>
            </a:pPr>
            <a:endParaRPr lang="es-AR" sz="4800" dirty="0" smtClean="0"/>
          </a:p>
          <a:p>
            <a:pPr fontAlgn="base">
              <a:buFont typeface="Arial" pitchFamily="34" charset="0"/>
              <a:buChar char="•"/>
            </a:pPr>
            <a:r>
              <a:rPr lang="es-AR" sz="4800" dirty="0" smtClean="0"/>
              <a:t>PRESENTACIÓN DEL PROYECTO Muestra Institucional </a:t>
            </a:r>
          </a:p>
          <a:p>
            <a:pPr fontAlgn="base">
              <a:buFont typeface="Arial" pitchFamily="34" charset="0"/>
              <a:buChar char="•"/>
            </a:pPr>
            <a:endParaRPr lang="es-AR" sz="4800" dirty="0" smtClean="0"/>
          </a:p>
          <a:p>
            <a:pPr fontAlgn="base">
              <a:buFont typeface="Arial" pitchFamily="34" charset="0"/>
              <a:buChar char="•"/>
            </a:pPr>
            <a:r>
              <a:rPr lang="es-AR" sz="4800" dirty="0" smtClean="0"/>
              <a:t>PUBLICACIÓN DEL PROYECTO (</a:t>
            </a:r>
            <a:r>
              <a:rPr lang="es-AR" sz="4800" dirty="0" err="1" smtClean="0"/>
              <a:t>Padlet</a:t>
            </a:r>
            <a:r>
              <a:rPr lang="es-AR" sz="4800" dirty="0" smtClean="0"/>
              <a:t>)</a:t>
            </a:r>
          </a:p>
          <a:p>
            <a:pPr fontAlgn="base">
              <a:buFont typeface="Arial" pitchFamily="34" charset="0"/>
              <a:buChar char="•"/>
            </a:pPr>
            <a:endParaRPr lang="es-AR" sz="4800" dirty="0" smtClean="0"/>
          </a:p>
          <a:p>
            <a:pPr fontAlgn="base">
              <a:buFont typeface="Arial" pitchFamily="34" charset="0"/>
              <a:buChar char="•"/>
            </a:pPr>
            <a:endParaRPr lang="es-AR" sz="4800" dirty="0" smtClean="0"/>
          </a:p>
          <a:p>
            <a:pPr fontAlgn="base">
              <a:buFont typeface="Arial" pitchFamily="34" charset="0"/>
              <a:buChar char="•"/>
            </a:pPr>
            <a:endParaRPr lang="es-AR" sz="4800" dirty="0" smtClean="0"/>
          </a:p>
          <a:p>
            <a:pPr fontAlgn="base">
              <a:buFont typeface="Arial" pitchFamily="34" charset="0"/>
              <a:buChar char="•"/>
            </a:pPr>
            <a:endParaRPr lang="es-AR" sz="4800" dirty="0" smtClean="0"/>
          </a:p>
          <a:p>
            <a:pPr fontAlgn="base">
              <a:buFont typeface="Arial" pitchFamily="34" charset="0"/>
              <a:buChar char="•"/>
            </a:pPr>
            <a:endParaRPr lang="es-E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783175" y="1509138"/>
            <a:ext cx="2996700" cy="697627"/>
          </a:xfrm>
          <a:prstGeom prst="rect">
            <a:avLst/>
          </a:prstGeom>
        </p:spPr>
        <p:txBody>
          <a:bodyPr spcFirstLastPara="1" wrap="square" lIns="101600" tIns="101600" rIns="101600" bIns="1016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dirty="0" err="1" smtClean="0"/>
              <a:t>Prototipar</a:t>
            </a:r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subTitle" idx="1"/>
          </p:nvPr>
        </p:nvSpPr>
        <p:spPr>
          <a:xfrm>
            <a:off x="596743" y="2427358"/>
            <a:ext cx="2996700" cy="1185300"/>
          </a:xfrm>
          <a:prstGeom prst="rect">
            <a:avLst/>
          </a:prstGeom>
        </p:spPr>
        <p:txBody>
          <a:bodyPr spcFirstLastPara="1" wrap="square" lIns="101600" tIns="101600" rIns="101600" bIns="101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AR" sz="1400" dirty="0" smtClean="0"/>
              <a:t>Favorece el aprendizaje activo.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AR" sz="1400" dirty="0" smtClean="0"/>
              <a:t>Desarrolla el pensamiento crítico y la resolución de problemas.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AR" sz="1400" dirty="0" smtClean="0"/>
              <a:t>Promueve la creatividad y la innovación.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AR" sz="1400" dirty="0" smtClean="0"/>
              <a:t>Fomenta el trabajo colaborativo.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AR" sz="1400" dirty="0" smtClean="0"/>
              <a:t>Acerca a la escuela al mundo real</a:t>
            </a:r>
            <a:endParaRPr sz="1400"/>
          </a:p>
        </p:txBody>
      </p:sp>
      <p:sp>
        <p:nvSpPr>
          <p:cNvPr id="4" name="Google Shape;55;p11"/>
          <p:cNvSpPr/>
          <p:nvPr/>
        </p:nvSpPr>
        <p:spPr>
          <a:xfrm>
            <a:off x="299539" y="4432911"/>
            <a:ext cx="3739800" cy="315600"/>
          </a:xfrm>
          <a:prstGeom prst="roundRect">
            <a:avLst>
              <a:gd name="adj" fmla="val 50000"/>
            </a:avLst>
          </a:prstGeom>
          <a:solidFill>
            <a:srgbClr val="E12A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 smtClean="0">
                <a:solidFill>
                  <a:schemeClr val="lt1"/>
                </a:solidFill>
                <a:latin typeface="Encode Sans Medium"/>
                <a:ea typeface="Encode Sans"/>
                <a:cs typeface="Encode Sans"/>
                <a:sym typeface="Encode Sans Medium"/>
              </a:rPr>
              <a:t>“Mentes inquietas, aulas brillantes”</a:t>
            </a:r>
            <a:endParaRPr b="1"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5" name="4 Imagen" descr="IMG_26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426" y="0"/>
            <a:ext cx="3487936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title"/>
          </p:nvPr>
        </p:nvSpPr>
        <p:spPr>
          <a:xfrm>
            <a:off x="328474" y="1554053"/>
            <a:ext cx="4181381" cy="1190069"/>
          </a:xfrm>
          <a:prstGeom prst="rect">
            <a:avLst/>
          </a:prstGeom>
        </p:spPr>
        <p:txBody>
          <a:bodyPr spcFirstLastPara="1" wrap="square" lIns="101600" tIns="101600" rIns="101600" bIns="1016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dirty="0" smtClean="0"/>
              <a:t>Cápsulas de </a:t>
            </a:r>
            <a:r>
              <a:rPr lang="es-AR" dirty="0" err="1" smtClean="0"/>
              <a:t>Microaprendizajes</a:t>
            </a:r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1"/>
          </p:nvPr>
        </p:nvSpPr>
        <p:spPr>
          <a:xfrm>
            <a:off x="4950019" y="328934"/>
            <a:ext cx="3591300" cy="4180922"/>
          </a:xfrm>
          <a:prstGeom prst="rect">
            <a:avLst/>
          </a:prstGeom>
        </p:spPr>
        <p:txBody>
          <a:bodyPr spcFirstLastPara="1" wrap="square" lIns="101600" tIns="101600" rIns="101600" bIns="101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 dirty="0" err="1" smtClean="0"/>
              <a:t>Prototipar</a:t>
            </a:r>
            <a:r>
              <a:rPr lang="es-AR" sz="1400" dirty="0" smtClean="0"/>
              <a:t>: Actividades prácticas y experimentales. Creatividad.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AR" sz="14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 dirty="0" smtClean="0"/>
              <a:t>IA – Recursos para TPI/ Imágenes Infografía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AR" sz="14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 dirty="0" err="1" smtClean="0"/>
              <a:t>Canva</a:t>
            </a:r>
            <a:r>
              <a:rPr lang="es-AR" sz="1400" dirty="0" smtClean="0"/>
              <a:t> – Infografía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AR" sz="14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 dirty="0" err="1" smtClean="0"/>
              <a:t>Bitly</a:t>
            </a:r>
            <a:r>
              <a:rPr lang="es-AR" sz="1400" dirty="0" smtClean="0"/>
              <a:t> – QR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AR" sz="14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 dirty="0" smtClean="0"/>
              <a:t>Pilas Bloques – Pensamiento Computacional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AR" sz="14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 dirty="0" smtClean="0"/>
              <a:t>Google </a:t>
            </a:r>
            <a:r>
              <a:rPr lang="es-AR" sz="1400" dirty="0" err="1" smtClean="0"/>
              <a:t>Docs</a:t>
            </a:r>
            <a:r>
              <a:rPr lang="es-AR" sz="1400" dirty="0" smtClean="0"/>
              <a:t> – Almacenamiento en la nube/Trabajo Colaborativo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AR" sz="14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AR" sz="14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 dirty="0" smtClean="0"/>
              <a:t>*</a:t>
            </a:r>
            <a:r>
              <a:rPr lang="es-AR" sz="1400" dirty="0" err="1" smtClean="0"/>
              <a:t>IlovePDF</a:t>
            </a:r>
            <a:endParaRPr sz="1400"/>
          </a:p>
        </p:txBody>
      </p:sp>
      <p:sp>
        <p:nvSpPr>
          <p:cNvPr id="16386" name="AutoShape 2" descr="Image result for Can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" name="5 Imagen" descr="Captura de pantalla 2025-09-26 08582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714" y="932155"/>
            <a:ext cx="831561" cy="632412"/>
          </a:xfrm>
          <a:prstGeom prst="rect">
            <a:avLst/>
          </a:prstGeom>
        </p:spPr>
      </p:pic>
      <p:pic>
        <p:nvPicPr>
          <p:cNvPr id="7" name="6 Imagen" descr="Captura de pantalla 2025-09-26 0856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7617" y="1482570"/>
            <a:ext cx="741314" cy="735626"/>
          </a:xfrm>
          <a:prstGeom prst="rect">
            <a:avLst/>
          </a:prstGeom>
        </p:spPr>
      </p:pic>
      <p:pic>
        <p:nvPicPr>
          <p:cNvPr id="8" name="7 Imagen" descr="Captura de pantalla 2025-09-26 08571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8785" y="2281560"/>
            <a:ext cx="927905" cy="490331"/>
          </a:xfrm>
          <a:prstGeom prst="rect">
            <a:avLst/>
          </a:prstGeom>
        </p:spPr>
      </p:pic>
      <p:pic>
        <p:nvPicPr>
          <p:cNvPr id="9" name="8 Imagen" descr="Captura de pantalla 2025-09-26 08574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4444" y="3835560"/>
            <a:ext cx="1170882" cy="672204"/>
          </a:xfrm>
          <a:prstGeom prst="rect">
            <a:avLst/>
          </a:prstGeom>
        </p:spPr>
      </p:pic>
      <p:pic>
        <p:nvPicPr>
          <p:cNvPr id="10" name="9 Imagen" descr="Captura de pantalla 2025-09-26 08585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6357" y="2610035"/>
            <a:ext cx="1503457" cy="755404"/>
          </a:xfrm>
          <a:prstGeom prst="rect">
            <a:avLst/>
          </a:prstGeom>
        </p:spPr>
      </p:pic>
      <p:pic>
        <p:nvPicPr>
          <p:cNvPr id="12" name="11 Imagen" descr="Captura de pantalla 2025-09-26 0903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4113" y="4383957"/>
            <a:ext cx="595263" cy="58803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792800" y="450150"/>
            <a:ext cx="6367800" cy="4090800"/>
          </a:xfrm>
          <a:prstGeom prst="rect">
            <a:avLst/>
          </a:prstGeom>
        </p:spPr>
        <p:txBody>
          <a:bodyPr spcFirstLastPara="1" wrap="square" lIns="101600" tIns="101600" rIns="101600" bIns="1016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600" dirty="0" smtClean="0"/>
              <a:t>                                          NTICX</a:t>
            </a:r>
            <a:r>
              <a:rPr lang="es-AR" sz="2000" dirty="0" smtClean="0"/>
              <a:t/>
            </a:r>
            <a:br>
              <a:rPr lang="es-AR" sz="2000" dirty="0" smtClean="0"/>
            </a:br>
            <a:r>
              <a:rPr lang="es-AR" sz="2000" dirty="0" smtClean="0"/>
              <a:t>Integración/Interrelación de contenidos:</a:t>
            </a:r>
            <a:br>
              <a:rPr lang="es-AR" sz="2000" dirty="0" smtClean="0"/>
            </a:br>
            <a:r>
              <a:rPr lang="es-AR" sz="2000" dirty="0" smtClean="0"/>
              <a:t/>
            </a:r>
            <a:br>
              <a:rPr lang="es-AR" sz="2000" dirty="0" smtClean="0"/>
            </a:br>
            <a:r>
              <a:rPr lang="es-AR" sz="2000" dirty="0" smtClean="0"/>
              <a:t>Producto Tecnológico, Sistemas, Hardware, Software Tipos y Categorías (Libre y propietario), Pensamiento Computacional, IA, Robótica, Almacenamiento en la nube, Ciberespacio como espacio de interacción. Normas, herramientas y cuidados para una navegación segura. Normas de comportamiento digital. Cuestiones éticas cobre la propiedad intelectual, Privacidad de la Información.</a:t>
            </a:r>
            <a:br>
              <a:rPr lang="es-AR" sz="2000" dirty="0" smtClean="0"/>
            </a:br>
            <a:endParaRPr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792800" y="450150"/>
            <a:ext cx="6367800" cy="4090800"/>
          </a:xfrm>
          <a:prstGeom prst="rect">
            <a:avLst/>
          </a:prstGeom>
        </p:spPr>
        <p:txBody>
          <a:bodyPr spcFirstLastPara="1" wrap="square" lIns="101600" tIns="101600" rIns="101600" bIns="1016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600" dirty="0" smtClean="0"/>
              <a:t>              Con otros espacios</a:t>
            </a:r>
            <a:br>
              <a:rPr lang="es-AR" sz="3600" dirty="0" smtClean="0"/>
            </a:br>
            <a:r>
              <a:rPr lang="es-AR" sz="2000" dirty="0" smtClean="0"/>
              <a:t/>
            </a:r>
            <a:br>
              <a:rPr lang="es-AR" sz="2000" dirty="0" smtClean="0"/>
            </a:br>
            <a:r>
              <a:rPr lang="es-AR" sz="2000" dirty="0" smtClean="0"/>
              <a:t>Integración/Interrelación de contenidos:</a:t>
            </a:r>
            <a:br>
              <a:rPr lang="es-AR" sz="2000" dirty="0" smtClean="0"/>
            </a:br>
            <a:r>
              <a:rPr lang="es-AR" sz="2000" dirty="0" smtClean="0"/>
              <a:t/>
            </a:r>
            <a:br>
              <a:rPr lang="es-AR" sz="2000" dirty="0" smtClean="0"/>
            </a:br>
            <a:r>
              <a:rPr lang="es-AR" sz="2000" dirty="0" smtClean="0"/>
              <a:t>Física: (</a:t>
            </a:r>
            <a:r>
              <a:rPr lang="es-AR" sz="2000" u="sng" dirty="0" smtClean="0"/>
              <a:t>Prototipo y TPI</a:t>
            </a:r>
            <a:r>
              <a:rPr lang="es-AR" sz="2000" dirty="0" smtClean="0"/>
              <a:t>: energía, fuerzas, movimiento)</a:t>
            </a:r>
            <a:br>
              <a:rPr lang="es-AR" sz="2000" dirty="0" smtClean="0"/>
            </a:br>
            <a:r>
              <a:rPr lang="es-AR" sz="2000" dirty="0" smtClean="0"/>
              <a:t>Inglés: (</a:t>
            </a:r>
            <a:r>
              <a:rPr lang="es-AR" sz="2000" u="sng" dirty="0" smtClean="0"/>
              <a:t>Infografía</a:t>
            </a:r>
            <a:r>
              <a:rPr lang="es-AR" sz="2000" dirty="0" smtClean="0"/>
              <a:t>: Vocabulario, gramática y estructuras, funciones comunicativas, comprensión y producción escrita)</a:t>
            </a:r>
            <a:br>
              <a:rPr lang="es-AR" sz="2000" dirty="0" smtClean="0"/>
            </a:br>
            <a:r>
              <a:rPr lang="es-AR" sz="2000" dirty="0" err="1" smtClean="0"/>
              <a:t>Tranversal</a:t>
            </a:r>
            <a:r>
              <a:rPr lang="es-AR" sz="2000" dirty="0" smtClean="0"/>
              <a:t>: Educación ambiental integral</a:t>
            </a:r>
            <a:endParaRPr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1296140" y="648070"/>
            <a:ext cx="5864460" cy="3892880"/>
          </a:xfrm>
          <a:prstGeom prst="rect">
            <a:avLst/>
          </a:prstGeom>
        </p:spPr>
        <p:txBody>
          <a:bodyPr spcFirstLastPara="1" wrap="square" lIns="101600" tIns="101600" rIns="101600" bIns="1016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u="sng" dirty="0" smtClean="0"/>
              <a:t>Rúbricas </a:t>
            </a:r>
            <a:r>
              <a:rPr lang="es-AR" sz="1800" u="sng" dirty="0" err="1" smtClean="0"/>
              <a:t>autoevaluativas</a:t>
            </a:r>
            <a:r>
              <a:rPr lang="es-AR" sz="1800" u="sng" dirty="0" smtClean="0"/>
              <a:t> de proceso y </a:t>
            </a:r>
            <a:r>
              <a:rPr lang="es-AR" sz="1800" u="sng" dirty="0" err="1" smtClean="0"/>
              <a:t>autoevaluativas</a:t>
            </a:r>
            <a:r>
              <a:rPr lang="es-AR" sz="1800" u="sng" dirty="0" smtClean="0"/>
              <a:t> finales </a:t>
            </a:r>
            <a:br>
              <a:rPr lang="es-AR" sz="1800" u="sng" dirty="0" smtClean="0"/>
            </a:br>
            <a:r>
              <a:rPr lang="es-AR" sz="1800" dirty="0" smtClean="0"/>
              <a:t/>
            </a:r>
            <a:br>
              <a:rPr lang="es-AR" sz="1800" dirty="0" smtClean="0"/>
            </a:br>
            <a:r>
              <a:rPr lang="es-AR" sz="1800" dirty="0" smtClean="0"/>
              <a:t>(se consideran: participación, comprensión, trabajo en equipo, creatividad, gestión de tiempo, resolución de problemas, comunicación, interconexión de aprendizajes, </a:t>
            </a:r>
            <a:r>
              <a:rPr lang="es-AR" sz="1800" dirty="0" err="1" smtClean="0"/>
              <a:t>metacognición</a:t>
            </a:r>
            <a:r>
              <a:rPr lang="es-AR" sz="1800" dirty="0" smtClean="0"/>
              <a:t>, valoración de la propuesta, relación con contenidos de </a:t>
            </a:r>
            <a:r>
              <a:rPr lang="es-AR" sz="1800" smtClean="0"/>
              <a:t>otros espacios) </a:t>
            </a:r>
            <a:r>
              <a:rPr lang="es-AR" sz="1800" dirty="0" smtClean="0"/>
              <a:t>// MB – B – Aceptable – Mejorable // Comentarios y sugerencias</a:t>
            </a:r>
            <a:br>
              <a:rPr lang="es-AR" sz="1800" dirty="0" smtClean="0"/>
            </a:br>
            <a:r>
              <a:rPr lang="es-AR" sz="1800" dirty="0" smtClean="0"/>
              <a:t/>
            </a:r>
            <a:br>
              <a:rPr lang="es-AR" sz="1800" dirty="0" smtClean="0"/>
            </a:br>
            <a:r>
              <a:rPr lang="es-AR" sz="1800" dirty="0" smtClean="0"/>
              <a:t/>
            </a:r>
            <a:br>
              <a:rPr lang="es-AR" sz="1800" dirty="0" smtClean="0"/>
            </a:br>
            <a:r>
              <a:rPr lang="es-AR" sz="1800" u="sng" dirty="0" smtClean="0"/>
              <a:t>Reconocimientos a:</a:t>
            </a:r>
            <a:r>
              <a:rPr lang="es-AR" sz="1800" dirty="0" smtClean="0"/>
              <a:t/>
            </a:r>
            <a:br>
              <a:rPr lang="es-AR" sz="1800" dirty="0" smtClean="0"/>
            </a:br>
            <a:r>
              <a:rPr lang="es-AR" sz="1800" dirty="0" smtClean="0"/>
              <a:t> Innovadores, aventureros del conocimiento, solucionadores de problemas, genios creativos, científicos curiosos, exploradores tecnológicos, eco-héroes, campeones del esfuerzo.</a:t>
            </a:r>
            <a:br>
              <a:rPr lang="es-AR" sz="1800" dirty="0" smtClean="0"/>
            </a:br>
            <a:r>
              <a:rPr lang="es-AR" sz="1800" dirty="0" smtClean="0"/>
              <a:t/>
            </a:r>
            <a:br>
              <a:rPr lang="es-AR" sz="1800" dirty="0" smtClean="0"/>
            </a:br>
            <a:endParaRPr sz="1600"/>
          </a:p>
        </p:txBody>
      </p:sp>
      <p:pic>
        <p:nvPicPr>
          <p:cNvPr id="3" name="2 Imagen" descr="Historia de Instagram clases de robotica para niños ilustrativo divertido celes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3158" y="1698779"/>
            <a:ext cx="1801716" cy="320305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Jornadas de Educacion Digital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13145</TotalTime>
  <Words>448</Words>
  <PresentationFormat>Presentación en pantalla (16:9)</PresentationFormat>
  <Paragraphs>78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Jornadas de Educacion Digital</vt:lpstr>
      <vt:lpstr>Diapositiva 1</vt:lpstr>
      <vt:lpstr>Diapositiva 2</vt:lpstr>
      <vt:lpstr>Posicionamiento pedagógico desde el cual se analizará la experiencia </vt:lpstr>
      <vt:lpstr>Etapas</vt:lpstr>
      <vt:lpstr>Prototipar</vt:lpstr>
      <vt:lpstr>Cápsulas de Microaprendizajes</vt:lpstr>
      <vt:lpstr>                                          NTICX Integración/Interrelación de contenidos:  Producto Tecnológico, Sistemas, Hardware, Software Tipos y Categorías (Libre y propietario), Pensamiento Computacional, IA, Robótica, Almacenamiento en la nube, Ciberespacio como espacio de interacción. Normas, herramientas y cuidados para una navegación segura. Normas de comportamiento digital. Cuestiones éticas cobre la propiedad intelectual, Privacidad de la Información. </vt:lpstr>
      <vt:lpstr>              Con otros espacios  Integración/Interrelación de contenidos:  Física: (Prototipo y TPI: energía, fuerzas, movimiento) Inglés: (Infografía: Vocabulario, gramática y estructuras, funciones comunicativas, comprensión y producción escrita) Tranversal: Educación ambiental integral</vt:lpstr>
      <vt:lpstr>Rúbricas autoevaluativas de proceso y autoevaluativas finales   (se consideran: participación, comprensión, trabajo en equipo, creatividad, gestión de tiempo, resolución de problemas, comunicación, interconexión de aprendizajes, metacognición, valoración de la propuesta, relación con contenidos de otros espacios) // MB – B – Aceptable – Mejorable // Comentarios y sugerencias   Reconocimientos a:  Innovadores, aventureros del conocimiento, solucionadores de problemas, genios creativos, científicos curiosos, exploradores tecnológicos, eco-héroes, campeones del esfuerzo.  </vt:lpstr>
      <vt:lpstr> 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DELL</dc:creator>
  <cp:lastModifiedBy>DELL</cp:lastModifiedBy>
  <cp:revision>47</cp:revision>
  <dcterms:modified xsi:type="dcterms:W3CDTF">2025-10-15T17:33:50Z</dcterms:modified>
</cp:coreProperties>
</file>